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78" r:id="rId6"/>
    <p:sldId id="281" r:id="rId7"/>
    <p:sldId id="258" r:id="rId8"/>
    <p:sldId id="280" r:id="rId9"/>
    <p:sldId id="282" r:id="rId10"/>
    <p:sldId id="26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216" autoAdjust="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>
        <p:guide pos="576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7FD71-DE7D-47EA-BD5F-935596C85A92}" type="datetimeFigureOut">
              <a:rPr lang="en-US" smtClean="0"/>
              <a:t>11/5/2021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B89DD0-1E8D-4B61-ADE9-B87318B81B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B89DD0-1E8D-4B61-ADE9-B87318B81B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3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603504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8724" y="3236493"/>
            <a:ext cx="5149596" cy="1448385"/>
          </a:xfrm>
          <a:solidFill>
            <a:schemeClr val="bg1">
              <a:alpha val="80000"/>
            </a:schemeClr>
          </a:solidFill>
        </p:spPr>
        <p:txBody>
          <a:bodyPr lIns="502920" bIns="137160" anchor="b">
            <a:normAutofit/>
          </a:bodyPr>
          <a:lstStyle>
            <a:lvl1pPr algn="l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  <a:solidFill>
            <a:schemeClr val="bg1">
              <a:alpha val="80000"/>
            </a:schemeClr>
          </a:solidFill>
        </p:spPr>
        <p:txBody>
          <a:bodyPr lIns="502920">
            <a:normAutofit/>
          </a:bodyPr>
          <a:lstStyle>
            <a:lvl1pPr marL="0" indent="0" algn="l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4300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AF765-81DF-4CD4-A737-DDE62C84D0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67C45-8307-4F47-91BB-229B740A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D8F83D-D593-4D91-ADFA-C49B8378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776643-6C33-46CD-A918-AB0CEA571F00}"/>
              </a:ext>
            </a:extLst>
          </p:cNvPr>
          <p:cNvSpPr/>
          <p:nvPr userDrawn="1"/>
        </p:nvSpPr>
        <p:spPr>
          <a:xfrm>
            <a:off x="6086475" y="1682496"/>
            <a:ext cx="563880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0133" y="1808163"/>
            <a:ext cx="4703841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0134" y="2632075"/>
            <a:ext cx="3657600" cy="368458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0A4C88-FF32-4096-9EA9-EC22D3682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21042" y="1682496"/>
            <a:ext cx="3749040" cy="4572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37559B-132E-4A6E-ADBE-41DB38EC8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73121" y="1681163"/>
            <a:ext cx="3749040" cy="45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832486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32486" y="2790825"/>
            <a:ext cx="2971800" cy="3248025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602886" y="1966913"/>
            <a:ext cx="2971800" cy="823912"/>
          </a:xfrm>
        </p:spPr>
        <p:txBody>
          <a:bodyPr anchor="b" anchorCtr="0">
            <a:noAutofit/>
          </a:bodyPr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02886" y="2790825"/>
            <a:ext cx="2971800" cy="324612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400"/>
            </a:lvl1pPr>
            <a:lvl2pPr>
              <a:lnSpc>
                <a:spcPts val="2000"/>
              </a:lnSpc>
              <a:defRPr sz="1400"/>
            </a:lvl2pPr>
            <a:lvl3pPr>
              <a:lnSpc>
                <a:spcPts val="2000"/>
              </a:lnSpc>
              <a:defRPr sz="1400"/>
            </a:lvl3pPr>
            <a:lvl4pPr>
              <a:lnSpc>
                <a:spcPts val="2000"/>
              </a:lnSpc>
              <a:defRPr sz="1400"/>
            </a:lvl4pPr>
            <a:lvl5pPr>
              <a:lnSpc>
                <a:spcPts val="2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63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5633F8-C03D-4CEE-BEDD-1B6648554C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22628" y="685800"/>
            <a:ext cx="3200400" cy="5486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4DC27-A467-4265-AAB1-754D3F86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850230"/>
            <a:ext cx="5009147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9CC7B6-D9ED-464B-8206-98055EB53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2490788"/>
            <a:ext cx="4572000" cy="353695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 spc="30" baseline="0"/>
            </a:lvl1pPr>
            <a:lvl2pPr marL="457200" indent="0">
              <a:lnSpc>
                <a:spcPts val="2400"/>
              </a:lnSpc>
              <a:buNone/>
              <a:defRPr sz="1400" spc="30" baseline="0"/>
            </a:lvl2pPr>
            <a:lvl3pPr marL="914400" indent="0">
              <a:lnSpc>
                <a:spcPts val="2400"/>
              </a:lnSpc>
              <a:buNone/>
              <a:defRPr sz="1400" spc="30" baseline="0"/>
            </a:lvl3pPr>
            <a:lvl4pPr marL="1371600" indent="0">
              <a:lnSpc>
                <a:spcPts val="2400"/>
              </a:lnSpc>
              <a:buNone/>
              <a:defRPr sz="1400" spc="30" baseline="0"/>
            </a:lvl4pPr>
            <a:lvl5pPr marL="1828800" indent="0">
              <a:lnSpc>
                <a:spcPts val="2400"/>
              </a:lnSpc>
              <a:buNone/>
              <a:defRPr sz="1400" spc="3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743C040-0A81-4A38-879D-07BBD1842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81800" y="2492375"/>
            <a:ext cx="2286000" cy="2514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DD4A8-3B48-439C-B601-8D04B871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761136" y="5210984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46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724" y="411480"/>
            <a:ext cx="11274552" cy="5870448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1" y="3490624"/>
            <a:ext cx="4571999" cy="1235382"/>
          </a:xfrm>
          <a:solidFill>
            <a:schemeClr val="bg1">
              <a:alpha val="80000"/>
            </a:schemeClr>
          </a:solidFill>
        </p:spPr>
        <p:txBody>
          <a:bodyPr lIns="457200" bIns="137160" anchor="b">
            <a:normAutofit/>
          </a:bodyPr>
          <a:lstStyle>
            <a:lvl1pPr algn="l">
              <a:defRPr sz="36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571999" cy="1314432"/>
          </a:xfrm>
          <a:solidFill>
            <a:schemeClr val="bg1">
              <a:alpha val="80000"/>
            </a:schemeClr>
          </a:solidFill>
        </p:spPr>
        <p:txBody>
          <a:bodyPr lIns="502920" rIns="2103120">
            <a:normAutofit/>
          </a:bodyPr>
          <a:lstStyle>
            <a:lvl1pPr marL="0" indent="0" algn="l">
              <a:buNone/>
              <a:defRPr sz="1400" spc="4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B6E25-C828-48BC-8628-82D1E81A507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0386C-9F0A-4DAC-822E-DEC8EA1DDE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A59EB-A4AA-43EC-A853-BDDFB7AB3D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47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56C8C1-E81C-436D-A310-A71CAAE33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0" y="946404"/>
            <a:ext cx="5486400" cy="496519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103120"/>
            <a:ext cx="3848101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7421" y="1600200"/>
            <a:ext cx="2743199" cy="36576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F7B6DF9-E76A-44ED-B84C-1391CD5D55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anchor="ctr" anchorCtr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CB9306-A7FD-4B22-8E8A-E0B8D7862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624728" y="3747150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8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2583" y="2102720"/>
            <a:ext cx="5422217" cy="1325563"/>
          </a:xfrm>
        </p:spPr>
        <p:txBody>
          <a:bodyPr anchor="b" anchorCtr="0"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8B1CE2-91FA-4E2B-8543-3B0F79B480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C2C3F7-8611-4C35-8251-0FD61D72D6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500407"/>
            <a:ext cx="4572000" cy="1888373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lnSpc>
                <a:spcPts val="2400"/>
              </a:lnSpc>
              <a:buFont typeface="Arial" panose="020B0604020202020204" pitchFamily="34" charset="0"/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5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DF764D-A077-4BED-ABF1-8DF341BC85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" y="-2"/>
            <a:ext cx="12188952" cy="45720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67250"/>
            <a:ext cx="9144000" cy="1212182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1507"/>
            <a:ext cx="9144000" cy="524794"/>
          </a:xfrm>
        </p:spPr>
        <p:txBody>
          <a:bodyPr>
            <a:normAutofit/>
          </a:bodyPr>
          <a:lstStyle>
            <a:lvl1pPr marL="0" indent="0" algn="ctr">
              <a:buNone/>
              <a:defRPr sz="1400" spc="3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6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02A2A47-BED9-43DF-8914-AD1EB274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0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DFBA353-19B1-4A04-A7EE-345F93C189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491" y="946404"/>
            <a:ext cx="5486400" cy="496519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4857A-B6DC-4F0A-AD6B-243F6C0855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3109" y="2386584"/>
            <a:ext cx="4315968" cy="2084832"/>
          </a:xfrm>
        </p:spPr>
        <p:txBody>
          <a:bodyPr anchor="t">
            <a:normAutofit/>
          </a:bodyPr>
          <a:lstStyle>
            <a:lvl1pPr>
              <a:defRPr sz="3400" spc="0" baseline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8717D35-8E1B-4C94-BA72-91D4DCA657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471416"/>
            <a:ext cx="3584448" cy="637674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spc="100" baseline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2pPr>
            <a:lvl3pPr marL="9144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3pPr>
            <a:lvl4pPr marL="13716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4pPr>
            <a:lvl5pPr marL="1828800" indent="0">
              <a:lnSpc>
                <a:spcPct val="100000"/>
              </a:lnSpc>
              <a:buFont typeface="Arial" panose="020B0604020202020204" pitchFamily="34" charset="0"/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F15B60AE-D6AB-472C-8342-2A3EB53493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93208" y="1600200"/>
            <a:ext cx="2286000" cy="3657600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B5B262-532A-4EE4-98E7-0EB6A8C5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27251" y="114592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11277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52808" y="1806318"/>
            <a:ext cx="2286000" cy="32004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3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376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117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117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9176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9175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74985" y="5202936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74984" y="556869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44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0F91E1-53D9-4A2A-923E-0CB775518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725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2F6A179B-CBDB-414D-B2F8-E1FEE9B831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29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A822EC-853A-46EC-8775-F8B48F2A81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0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AA0D329B-CAB8-4E3A-BA03-C17A79790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40776" y="1722086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5F9E280-35B2-41C7-8D2D-C1FF69DE2C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997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72F581-8AEF-4CFC-B0F3-79A2530C93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997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FA5D559-B67C-4F57-BC90-E982E66ADA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31719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32B527-4126-40FF-8117-412DC7BD81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31718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D84B520F-D618-4828-AA40-CCCA0AF896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9720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9A9C8DE-6F8B-405D-A604-845E81998F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9719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B0C4D8C-1454-41F3-934E-A2BA603449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3497" y="3213251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5707A1B-C9F6-4ABB-A6CE-D2901CE947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43496" y="3518946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6">
            <a:extLst>
              <a:ext uri="{FF2B5EF4-FFF2-40B4-BE49-F238E27FC236}">
                <a16:creationId xmlns:a16="http://schemas.microsoft.com/office/drawing/2014/main" id="{3896D737-6139-4405-A7F2-E08C421815D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9730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721A36A5-FCF3-4EE8-B5F2-41805C3F6A6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49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1630D673-CB21-40A3-A7BE-C996B20D681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97048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6">
            <a:extLst>
              <a:ext uri="{FF2B5EF4-FFF2-40B4-BE49-F238E27FC236}">
                <a16:creationId xmlns:a16="http://schemas.microsoft.com/office/drawing/2014/main" id="{0C83EF20-1DF8-43B4-B982-A382FF884E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460824" y="4076273"/>
            <a:ext cx="2286000" cy="13716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1FD09C98-5809-41AD-B215-493A3D741A2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2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9E3214F0-FC83-402F-BAC5-ED48275327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0002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Text Placeholder 12">
            <a:extLst>
              <a:ext uri="{FF2B5EF4-FFF2-40B4-BE49-F238E27FC236}">
                <a16:creationId xmlns:a16="http://schemas.microsoft.com/office/drawing/2014/main" id="{39B0FB7F-A1FC-40D1-ACFC-C3C966F9BCA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51767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15EB3CBA-DD9B-449B-9B72-1917801771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1766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Text Placeholder 12">
            <a:extLst>
              <a:ext uri="{FF2B5EF4-FFF2-40B4-BE49-F238E27FC236}">
                <a16:creationId xmlns:a16="http://schemas.microsoft.com/office/drawing/2014/main" id="{BA47B66D-8891-4AE7-98BE-3CFE9CDB57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9768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29AE99A-6054-4B2F-B99D-FE4F682613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99767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D1F32591-7BBD-4006-AEA0-29F43CDADCE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63545" y="5567438"/>
            <a:ext cx="2286000" cy="280027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7BC780CD-8E77-4D0E-A436-DCB2AA0C15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63544" y="5873133"/>
            <a:ext cx="2286000" cy="24447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000" spc="20" baseline="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200"/>
            </a:lvl2pPr>
            <a:lvl3pPr marL="914400" indent="0">
              <a:buFont typeface="Arial" panose="020B0604020202020204" pitchFamily="34" charset="0"/>
              <a:buNone/>
              <a:defRPr sz="1200"/>
            </a:lvl3pPr>
            <a:lvl4pPr marL="1371600" indent="0">
              <a:buFont typeface="Arial" panose="020B0604020202020204" pitchFamily="34" charset="0"/>
              <a:buNone/>
              <a:defRPr sz="1200"/>
            </a:lvl4pPr>
            <a:lvl5pPr marL="1828800" indent="0">
              <a:buFont typeface="Arial" panose="020B0604020202020204" pitchFamily="34" charset="0"/>
              <a:buNone/>
              <a:defRPr sz="12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5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spc="3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8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62B82C-34E9-4F3B-9B0F-A3207161C41E}"/>
              </a:ext>
            </a:extLst>
          </p:cNvPr>
          <p:cNvSpPr/>
          <p:nvPr userDrawn="1"/>
        </p:nvSpPr>
        <p:spPr>
          <a:xfrm>
            <a:off x="10820400" y="813816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1000"/>
            <a:ext cx="1127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70" r:id="rId4"/>
    <p:sldLayoutId id="2147483672" r:id="rId5"/>
    <p:sldLayoutId id="2147483654" r:id="rId6"/>
    <p:sldLayoutId id="2147483658" r:id="rId7"/>
    <p:sldLayoutId id="2147483660" r:id="rId8"/>
    <p:sldLayoutId id="2147483671" r:id="rId9"/>
    <p:sldLayoutId id="2147483650" r:id="rId10"/>
    <p:sldLayoutId id="2147483667" r:id="rId11"/>
    <p:sldLayoutId id="2147483668" r:id="rId12"/>
    <p:sldLayoutId id="2147483662" r:id="rId13"/>
    <p:sldLayoutId id="214748366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30" baseline="0">
          <a:solidFill>
            <a:schemeClr val="bg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8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39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pxYSWgxVt3Pyn1ovXsGQ0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lose up of frosty pine leaves&#10;">
            <a:extLst>
              <a:ext uri="{FF2B5EF4-FFF2-40B4-BE49-F238E27FC236}">
                <a16:creationId xmlns:a16="http://schemas.microsoft.com/office/drawing/2014/main" id="{E700099C-08E5-415B-A866-CD9A073DCD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11480"/>
            <a:ext cx="11274552" cy="60350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36493"/>
            <a:ext cx="5149596" cy="1448385"/>
          </a:xfrm>
        </p:spPr>
        <p:txBody>
          <a:bodyPr>
            <a:normAutofit/>
          </a:bodyPr>
          <a:lstStyle/>
          <a:p>
            <a:r>
              <a:rPr lang="en-US" dirty="0"/>
              <a:t>Pol</a:t>
            </a:r>
            <a:r>
              <a:rPr lang="hu-HU" dirty="0"/>
              <a:t>á</a:t>
            </a:r>
            <a:r>
              <a:rPr lang="en-US" dirty="0" err="1"/>
              <a:t>ris</a:t>
            </a:r>
            <a:r>
              <a:rPr lang="hu-HU" dirty="0"/>
              <a:t>(sarkvidéki)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84879"/>
            <a:ext cx="5149596" cy="524794"/>
          </a:xfrm>
        </p:spPr>
        <p:txBody>
          <a:bodyPr>
            <a:normAutofit/>
          </a:bodyPr>
          <a:lstStyle/>
          <a:p>
            <a:r>
              <a:rPr lang="hu-HU" dirty="0"/>
              <a:t>Kántor Csongor</a:t>
            </a:r>
            <a:r>
              <a:rPr lang="en-US" dirty="0"/>
              <a:t>-</a:t>
            </a:r>
            <a:r>
              <a:rPr lang="hu-HU" dirty="0"/>
              <a:t>Szilárd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103120"/>
            <a:ext cx="3848101" cy="1325563"/>
          </a:xfrm>
        </p:spPr>
        <p:txBody>
          <a:bodyPr/>
          <a:lstStyle/>
          <a:p>
            <a:r>
              <a:rPr lang="hu-HU" dirty="0"/>
              <a:t>Sarkövi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21450-3024-4103-98AE-6D80CECED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2614" y="1893262"/>
            <a:ext cx="2743200" cy="3071477"/>
          </a:xfrm>
        </p:spPr>
        <p:txBody>
          <a:bodyPr anchor="ctr" anchorCtr="0">
            <a:normAutofit/>
          </a:bodyPr>
          <a:lstStyle/>
          <a:p>
            <a:r>
              <a:rPr lang="hu-HU" dirty="0"/>
              <a:t>Elhelyezkedés</a:t>
            </a:r>
            <a:endParaRPr lang="en-US" dirty="0"/>
          </a:p>
          <a:p>
            <a:r>
              <a:rPr lang="hu-HU" dirty="0"/>
              <a:t>Általános tulajdonságok</a:t>
            </a:r>
            <a:endParaRPr lang="en-US" dirty="0"/>
          </a:p>
          <a:p>
            <a:r>
              <a:rPr lang="hu-HU" dirty="0"/>
              <a:t>Részei</a:t>
            </a:r>
            <a:endParaRPr lang="en-US" dirty="0"/>
          </a:p>
          <a:p>
            <a:r>
              <a:rPr lang="hu-HU" dirty="0"/>
              <a:t>Elővilág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E91DA-1150-4461-94AB-8FAC463140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81C71-626E-4B31-B44C-602F88C0F71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B36A-F473-4B86-BCEF-98BF3294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0E3B31F-2E1A-48ED-9DD3-DF64EF4B373F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4" r="3500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4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FE038-43EC-4DCA-BC3A-D51E2D58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Elhelyezkedés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FB5C4-0B85-4F49-A19E-25FD1BD84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451157"/>
            <a:ext cx="10515600" cy="4351338"/>
          </a:xfrm>
        </p:spPr>
        <p:txBody>
          <a:bodyPr>
            <a:normAutofit/>
          </a:bodyPr>
          <a:lstStyle/>
          <a:p>
            <a:r>
              <a:rPr lang="hu-HU" sz="1800" dirty="0"/>
              <a:t>A hideg övezet A 66,5° (A sarkkörökön belül) szélességi foktól északra és délre helyezkedik el. A napsugarak beesési szöge itt a legkisebb. Az év egy részén itt nem kel fel a Nap (Sarki éjszaka) és nem nyugszik le a nap (Éjféli nap). Két öv jellemzi, ezek: a sarkköri öv és a sarkvidéki öv.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40E53-D7E4-4BDB-8C22-EC85AA9F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  <p:pic>
        <p:nvPicPr>
          <p:cNvPr id="1026" name="Picture 2" descr="Jelenlegi éghajlat - Föld éghajlata - met.hu">
            <a:extLst>
              <a:ext uri="{FF2B5EF4-FFF2-40B4-BE49-F238E27FC236}">
                <a16:creationId xmlns:a16="http://schemas.microsoft.com/office/drawing/2014/main" id="{A095D9BB-8474-4C20-92F9-BE1DFF9F1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76720"/>
            <a:ext cx="5334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7. A: Mérsékelt övezet: szélsőségek - TERMÉSZET">
            <a:extLst>
              <a:ext uri="{FF2B5EF4-FFF2-40B4-BE49-F238E27FC236}">
                <a16:creationId xmlns:a16="http://schemas.microsoft.com/office/drawing/2014/main" id="{FE6BAA6E-D817-4A68-89E0-FB5FB7BE2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34780"/>
            <a:ext cx="5807393" cy="41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000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0" y="1789212"/>
            <a:ext cx="5422217" cy="1325563"/>
          </a:xfrm>
        </p:spPr>
        <p:txBody>
          <a:bodyPr/>
          <a:lstStyle/>
          <a:p>
            <a:r>
              <a:rPr lang="hu-HU" dirty="0"/>
              <a:t>Általános jellemzők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0" y="3332347"/>
            <a:ext cx="4698274" cy="2299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Földünk leghidegebb övezete.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Az évi középhőmérséklet-30C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200mm csapadék évente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Közepes hő ingás 25-55C között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442E0-152B-4ACA-99D7-D70468E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B1630D-CC24-443B-B8F7-86EFA657E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76740" y="1933074"/>
            <a:ext cx="1371600" cy="4572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8" name="Picture 8" descr="Ten things you might not know about polar bears - CGTN">
            <a:extLst>
              <a:ext uri="{FF2B5EF4-FFF2-40B4-BE49-F238E27FC236}">
                <a16:creationId xmlns:a16="http://schemas.microsoft.com/office/drawing/2014/main" id="{6B71C355-56A9-478E-9745-4FC6767378F2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r="10127"/>
          <a:stretch>
            <a:fillRect/>
          </a:stretch>
        </p:blipFill>
        <p:spPr bwMode="auto">
          <a:xfrm>
            <a:off x="396875" y="1143000"/>
            <a:ext cx="54864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4036-85DA-4A76-AB0D-7FA516F4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Tulajdonságok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BD413-56C6-416B-9EB6-3DA5CAD59B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Hó és jégsivatagos, állandóan fagyos övre(sarkvidéki)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55F59D-965D-46B6-9F56-0AE1884C0F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dirty="0"/>
              <a:t>Másképp </a:t>
            </a:r>
            <a:r>
              <a:rPr lang="en-US" dirty="0"/>
              <a:t>“j</a:t>
            </a:r>
            <a:r>
              <a:rPr lang="hu-HU" dirty="0"/>
              <a:t>é</a:t>
            </a:r>
            <a:r>
              <a:rPr lang="en-US" dirty="0" err="1"/>
              <a:t>gsapk</a:t>
            </a:r>
            <a:r>
              <a:rPr lang="hu-HU" dirty="0"/>
              <a:t>á</a:t>
            </a:r>
            <a:r>
              <a:rPr lang="en-US" dirty="0"/>
              <a:t>k”</a:t>
            </a:r>
            <a:r>
              <a:rPr lang="hu-HU" dirty="0"/>
              <a:t> éghajlatának is szokták nevezni</a:t>
            </a:r>
          </a:p>
          <a:p>
            <a:r>
              <a:rPr lang="hu-HU" dirty="0"/>
              <a:t>A hőmérséklet soha nem megy 0C fölé</a:t>
            </a:r>
          </a:p>
          <a:p>
            <a:r>
              <a:rPr lang="hu-HU" dirty="0"/>
              <a:t>Semmi növényfaj sem található</a:t>
            </a:r>
          </a:p>
          <a:p>
            <a:r>
              <a:rPr lang="hu-HU" dirty="0"/>
              <a:t>Kevés elővilág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249FF-9272-424F-A522-182F9807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3076" name="Picture 4" descr="Antarctica | Albatros Expeditions">
            <a:extLst>
              <a:ext uri="{FF2B5EF4-FFF2-40B4-BE49-F238E27FC236}">
                <a16:creationId xmlns:a16="http://schemas.microsoft.com/office/drawing/2014/main" id="{DC81B0F0-8AFE-439C-96C0-60F693438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20" y="4195951"/>
            <a:ext cx="3657600" cy="243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 cuki: Így alszik a rozmár, az sem érdekli, ha a kaja ...">
            <a:extLst>
              <a:ext uri="{FF2B5EF4-FFF2-40B4-BE49-F238E27FC236}">
                <a16:creationId xmlns:a16="http://schemas.microsoft.com/office/drawing/2014/main" id="{96872587-AD47-4014-AA1D-E1C8E7246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8" y="1690688"/>
            <a:ext cx="6348692" cy="357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174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6FD7B-988A-4DBB-9011-451DF2CBE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D1516C6-042E-4516-8FA6-66331A849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750"/>
            <a:ext cx="12192000" cy="60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54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D2229390-19C0-4498-8C60-A8B976781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9" y="2386584"/>
            <a:ext cx="4315968" cy="1042416"/>
          </a:xfrm>
        </p:spPr>
        <p:txBody>
          <a:bodyPr>
            <a:normAutofit/>
          </a:bodyPr>
          <a:lstStyle/>
          <a:p>
            <a:r>
              <a:rPr lang="hu-HU" dirty="0"/>
              <a:t>Emberi élet és beavatkozás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D261B-78DC-43BA-8897-281BB35FE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44D75-4229-425B-9E41-C4F96A0C54D3}"/>
              </a:ext>
            </a:extLst>
          </p:cNvPr>
          <p:cNvSpPr txBox="1"/>
          <p:nvPr/>
        </p:nvSpPr>
        <p:spPr>
          <a:xfrm>
            <a:off x="705394" y="3779520"/>
            <a:ext cx="42258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Az megélhetőség nehéz, de nem lehetetlen </a:t>
            </a:r>
            <a:br>
              <a:rPr lang="hu-HU" dirty="0"/>
            </a:br>
            <a:r>
              <a:rPr lang="hu-HU" dirty="0"/>
              <a:t>ezeken a területeken.</a:t>
            </a:r>
          </a:p>
          <a:p>
            <a:r>
              <a:rPr lang="hu-HU" dirty="0"/>
              <a:t>Még Antarktikában is van egy par kutató </a:t>
            </a:r>
            <a:br>
              <a:rPr lang="hu-HU" dirty="0"/>
            </a:br>
            <a:r>
              <a:rPr lang="hu-HU" dirty="0"/>
              <a:t>központ</a:t>
            </a:r>
          </a:p>
        </p:txBody>
      </p:sp>
      <p:pic>
        <p:nvPicPr>
          <p:cNvPr id="2058" name="Picture 10" descr="Top 10 Most Remote Places On Earth | REALITYPOD">
            <a:extLst>
              <a:ext uri="{FF2B5EF4-FFF2-40B4-BE49-F238E27FC236}">
                <a16:creationId xmlns:a16="http://schemas.microsoft.com/office/drawing/2014/main" id="{21370866-C703-46DF-B0DB-D25289E4A07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r="856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BC51861-2395-4A54-A434-30CBDE823DFE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3" r="26563"/>
          <a:stretch>
            <a:fillRect/>
          </a:stretch>
        </p:blipFill>
        <p:spPr bwMode="auto">
          <a:xfrm>
            <a:off x="4389069" y="190032"/>
            <a:ext cx="2243430" cy="35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60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op view of snow covered pine trees&#10;">
            <a:extLst>
              <a:ext uri="{FF2B5EF4-FFF2-40B4-BE49-F238E27FC236}">
                <a16:creationId xmlns:a16="http://schemas.microsoft.com/office/drawing/2014/main" id="{51C7B78B-F743-4CBD-8A4C-876D008563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" b="35"/>
          <a:stretch/>
        </p:blipFill>
        <p:spPr>
          <a:xfrm>
            <a:off x="458724" y="411480"/>
            <a:ext cx="11274552" cy="5870448"/>
          </a:xfr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B4A6BAED-EBE6-4796-91D1-762EB5936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1" y="3490624"/>
            <a:ext cx="4571999" cy="1235382"/>
          </a:xfrm>
        </p:spPr>
        <p:txBody>
          <a:bodyPr/>
          <a:lstStyle/>
          <a:p>
            <a:r>
              <a:rPr lang="hu-HU" dirty="0"/>
              <a:t>Köszönöm a figyelmet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4726007"/>
            <a:ext cx="4571999" cy="131443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https://www.youtube.com/channel/UCpxYSWgxVt3Pyn1ovXsGQ0g</a:t>
            </a:r>
            <a:endParaRPr lang="hu-HU" dirty="0"/>
          </a:p>
          <a:p>
            <a:r>
              <a:rPr lang="hu-HU" dirty="0"/>
              <a:t>Régi könyv nincs boríték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FE58EF-CE6D-472E-8AF9-E91E9F7AD3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4EEF2"/>
      </a:accent1>
      <a:accent2>
        <a:srgbClr val="9CD3D9"/>
      </a:accent2>
      <a:accent3>
        <a:srgbClr val="387373"/>
      </a:accent3>
      <a:accent4>
        <a:srgbClr val="022E40"/>
      </a:accent4>
      <a:accent5>
        <a:srgbClr val="F2E4C9"/>
      </a:accent5>
      <a:accent6>
        <a:srgbClr val="FFFFF5"/>
      </a:accent6>
      <a:hlink>
        <a:srgbClr val="0563C1"/>
      </a:hlink>
      <a:folHlink>
        <a:srgbClr val="954F72"/>
      </a:folHlink>
    </a:clrScheme>
    <a:fontScheme name="Custom 114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nowscape_tm44613219_Win32_JB_SL_v3" id="{1C87AC08-773C-4510-A4A8-B1D3594C4029}" vid="{72F6DBE6-EDB8-4427-B790-8ECF5ED625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1B5A3C-8B2E-4B35-A109-4713D9D356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73F6E9-2FA5-4F36-A42B-ED7213C4AA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576AF5-45CB-4D7F-8506-5C2B8F7E0C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72</TotalTime>
  <Words>189</Words>
  <Application>Microsoft Office PowerPoint</Application>
  <PresentationFormat>Widescreen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Bodoni MT</vt:lpstr>
      <vt:lpstr>Calibri</vt:lpstr>
      <vt:lpstr>Source Sans Pro Light</vt:lpstr>
      <vt:lpstr>Office Theme</vt:lpstr>
      <vt:lpstr>Poláris(sarkvidéki)</vt:lpstr>
      <vt:lpstr>Sarkövi </vt:lpstr>
      <vt:lpstr>Elhelyezkedés</vt:lpstr>
      <vt:lpstr>Általános jellemzők</vt:lpstr>
      <vt:lpstr>Tulajdonságok</vt:lpstr>
      <vt:lpstr>PowerPoint Presentation</vt:lpstr>
      <vt:lpstr>Emberi élet és beavatkozás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hideg égöv környezet típusai</dc:title>
  <dc:creator>KANTOR CSONGOR SZILARD</dc:creator>
  <cp:lastModifiedBy>KANTOR CSONGOR SZILARD</cp:lastModifiedBy>
  <cp:revision>11</cp:revision>
  <dcterms:created xsi:type="dcterms:W3CDTF">2021-11-05T04:40:13Z</dcterms:created>
  <dcterms:modified xsi:type="dcterms:W3CDTF">2021-11-05T09:26:02Z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